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613" r:id="rId3"/>
    <p:sldId id="616" r:id="rId4"/>
    <p:sldId id="614" r:id="rId5"/>
    <p:sldId id="617" r:id="rId6"/>
    <p:sldId id="624" r:id="rId7"/>
    <p:sldId id="618" r:id="rId8"/>
    <p:sldId id="619" r:id="rId9"/>
    <p:sldId id="603" r:id="rId10"/>
  </p:sldIdLst>
  <p:sldSz cx="13004800" cy="9753600"/>
  <p:notesSz cx="6807200" cy="9939338"/>
  <p:custDataLst>
    <p:tags r:id="rId1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1pPr>
    <a:lvl2pPr marL="457200"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2pPr>
    <a:lvl3pPr marL="914400"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3pPr>
    <a:lvl4pPr marL="1371600"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4pPr>
    <a:lvl5pPr marL="1828800" algn="l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Helvetica Neue Light" charset="0"/>
        <a:ea typeface="ヒラギノ角ゴ ProN W3" charset="-128"/>
        <a:cs typeface="+mn-cs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262"/>
    <a:srgbClr val="FF0000"/>
    <a:srgbClr val="0A48F6"/>
    <a:srgbClr val="CC3300"/>
    <a:srgbClr val="66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3" autoAdjust="0"/>
    <p:restoredTop sz="97037" autoAdjust="0"/>
  </p:normalViewPr>
  <p:slideViewPr>
    <p:cSldViewPr showGuides="1">
      <p:cViewPr varScale="1">
        <p:scale>
          <a:sx n="80" d="100"/>
          <a:sy n="80" d="100"/>
        </p:scale>
        <p:origin x="1356" y="11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24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5687" tIns="47844" rIns="95687" bIns="4784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5687" tIns="47844" rIns="95687" bIns="47844" rtlCol="0"/>
          <a:lstStyle>
            <a:lvl1pPr algn="r">
              <a:defRPr sz="1300"/>
            </a:lvl1pPr>
          </a:lstStyle>
          <a:p>
            <a:fld id="{8F507E91-2B3E-46B7-AD38-41A952690D4D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5687" tIns="47844" rIns="95687" bIns="4784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5687" tIns="47844" rIns="95687" bIns="47844" rtlCol="0" anchor="b"/>
          <a:lstStyle>
            <a:lvl1pPr algn="r">
              <a:defRPr sz="1300"/>
            </a:lvl1pPr>
          </a:lstStyle>
          <a:p>
            <a:fld id="{0C61CF77-FF72-478B-9E7F-DBAFD925DF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6" cy="49696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/>
          <a:lstStyle>
            <a:lvl1pPr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696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/>
          <a:lstStyle>
            <a:lvl1pPr algn="r">
              <a:defRPr sz="1300"/>
            </a:lvl1pPr>
          </a:lstStyle>
          <a:p>
            <a:pPr>
              <a:defRPr/>
            </a:pPr>
            <a:fld id="{FB468368-BB21-41DF-8D71-4376C1D2385C}" type="datetimeFigureOut">
              <a:rPr lang="zh-CN" altLang="en-US"/>
              <a:t>2023/7/21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5687" tIns="47844" rIns="95687" bIns="47844" numCol="1" anchor="ctr" anchorCtr="0" compatLnSpc="1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696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/>
          <a:lstStyle>
            <a:lvl1pPr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/>
          <a:lstStyle>
            <a:lvl1pPr algn="r">
              <a:defRPr sz="1300"/>
            </a:lvl1pPr>
          </a:lstStyle>
          <a:p>
            <a:pPr>
              <a:defRPr/>
            </a:pPr>
            <a:fld id="{E2A928A5-2EDA-4740-BD9F-A7E4E53B6BAF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MS PGothic" panose="020B060007020508020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MS PGothic" panose="020B0600070205080204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MS PGothic" panose="020B0600070205080204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MS PGothic" panose="020B0600070205080204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MS PGothic" panose="020B060007020508020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88996" y="1"/>
            <a:ext cx="5373511" cy="97536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4203" y="1300482"/>
            <a:ext cx="9880358" cy="4961089"/>
          </a:xfrm>
        </p:spPr>
        <p:txBody>
          <a:bodyPr anchor="b">
            <a:normAutofit/>
          </a:bodyPr>
          <a:lstStyle>
            <a:lvl1pPr algn="r">
              <a:defRPr sz="768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8917" y="6261570"/>
            <a:ext cx="8195645" cy="1940666"/>
          </a:xfrm>
        </p:spPr>
        <p:txBody>
          <a:bodyPr anchor="t">
            <a:normAutofit/>
          </a:bodyPr>
          <a:lstStyle>
            <a:lvl1pPr marL="0" indent="0" algn="r">
              <a:buNone/>
              <a:defRPr sz="2560">
                <a:solidFill>
                  <a:schemeClr val="tx1"/>
                </a:solidFill>
              </a:defRPr>
            </a:lvl1pPr>
            <a:lvl2pPr marL="65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18878" y="8700212"/>
            <a:ext cx="1219517" cy="519289"/>
          </a:xfrm>
        </p:spPr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53754" y="8700212"/>
            <a:ext cx="5133423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9344" y="8700212"/>
            <a:ext cx="585216" cy="519289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88996" y="5364480"/>
            <a:ext cx="514773" cy="128694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</p:spPr>
      </p:sp>
      <p:sp>
        <p:nvSpPr>
          <p:cNvPr id="24" name="Freeform 13"/>
          <p:cNvSpPr/>
          <p:nvPr/>
        </p:nvSpPr>
        <p:spPr bwMode="auto">
          <a:xfrm>
            <a:off x="796997" y="5499948"/>
            <a:ext cx="88054" cy="115147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78" y="6731186"/>
            <a:ext cx="10689409" cy="806027"/>
          </a:xfrm>
        </p:spPr>
        <p:txBody>
          <a:bodyPr anchor="b">
            <a:normAutofit/>
          </a:bodyPr>
          <a:lstStyle>
            <a:lvl1pPr algn="ctr">
              <a:defRPr sz="3415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45743" y="1325670"/>
            <a:ext cx="8776626" cy="450129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5"/>
            </a:lvl1pPr>
            <a:lvl2pPr marL="650240" indent="0">
              <a:buNone/>
              <a:defRPr sz="2275"/>
            </a:lvl2pPr>
            <a:lvl3pPr marL="1300480" indent="0">
              <a:buNone/>
              <a:defRPr sz="2275"/>
            </a:lvl3pPr>
            <a:lvl4pPr marL="1950720" indent="0">
              <a:buNone/>
              <a:defRPr sz="2275"/>
            </a:lvl4pPr>
            <a:lvl5pPr marL="2600960" indent="0">
              <a:buNone/>
              <a:defRPr sz="2275"/>
            </a:lvl5pPr>
            <a:lvl6pPr marL="3251200" indent="0">
              <a:buNone/>
              <a:defRPr sz="2275"/>
            </a:lvl6pPr>
            <a:lvl7pPr marL="3901440" indent="0">
              <a:buNone/>
              <a:defRPr sz="2275"/>
            </a:lvl7pPr>
            <a:lvl8pPr marL="4551680" indent="0">
              <a:buNone/>
              <a:defRPr sz="2275"/>
            </a:lvl8pPr>
            <a:lvl9pPr marL="5201920" indent="0">
              <a:buNone/>
              <a:defRPr sz="22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583678" y="7537213"/>
            <a:ext cx="10689409" cy="702168"/>
          </a:xfrm>
        </p:spPr>
        <p:txBody>
          <a:bodyPr>
            <a:normAutofit/>
          </a:bodyPr>
          <a:lstStyle>
            <a:lvl1pPr marL="0" indent="0" algn="ctr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80" y="975360"/>
            <a:ext cx="10689409" cy="4334933"/>
          </a:xfrm>
        </p:spPr>
        <p:txBody>
          <a:bodyPr anchor="ctr">
            <a:normAutofit/>
          </a:bodyPr>
          <a:lstStyle>
            <a:lvl1pPr algn="ctr">
              <a:defRPr sz="45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83679" y="6177280"/>
            <a:ext cx="10689411" cy="2059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45">
                <a:solidFill>
                  <a:schemeClr val="tx1"/>
                </a:solidFill>
              </a:defRPr>
            </a:lvl1pPr>
            <a:lvl2pPr marL="6502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8733" y="122741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8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22681" y="4009812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8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44" y="975362"/>
            <a:ext cx="9918741" cy="3901439"/>
          </a:xfrm>
        </p:spPr>
        <p:txBody>
          <a:bodyPr anchor="ctr">
            <a:normAutofit/>
          </a:bodyPr>
          <a:lstStyle>
            <a:lvl1pPr algn="ctr">
              <a:defRPr sz="455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273045" y="4876798"/>
            <a:ext cx="9430938" cy="5418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560"/>
            </a:lvl1pPr>
            <a:lvl2pPr marL="650240" indent="0">
              <a:buFontTx/>
              <a:buNone/>
              <a:defRPr/>
            </a:lvl2pPr>
            <a:lvl3pPr marL="1300480" indent="0">
              <a:buFontTx/>
              <a:buNone/>
              <a:defRPr/>
            </a:lvl3pPr>
            <a:lvl4pPr marL="1950720" indent="0">
              <a:buFontTx/>
              <a:buNone/>
              <a:defRPr/>
            </a:lvl4pPr>
            <a:lvl5pPr marL="260096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83678" y="6177280"/>
            <a:ext cx="10689409" cy="2059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45">
                <a:solidFill>
                  <a:schemeClr val="tx1"/>
                </a:solidFill>
              </a:defRPr>
            </a:lvl1pPr>
            <a:lvl2pPr marL="6502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81" y="4705537"/>
            <a:ext cx="10689407" cy="2088960"/>
          </a:xfrm>
        </p:spPr>
        <p:txBody>
          <a:bodyPr anchor="b">
            <a:normAutofit/>
          </a:bodyPr>
          <a:lstStyle>
            <a:lvl1pPr algn="r">
              <a:defRPr sz="455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83679" y="6794497"/>
            <a:ext cx="10689408" cy="1223680"/>
          </a:xfrm>
        </p:spPr>
        <p:txBody>
          <a:bodyPr anchor="t">
            <a:normAutofit/>
          </a:bodyPr>
          <a:lstStyle>
            <a:lvl1pPr marL="0" indent="0" algn="r">
              <a:buNone/>
              <a:defRPr sz="2845">
                <a:solidFill>
                  <a:schemeClr val="tx1"/>
                </a:solidFill>
              </a:defRPr>
            </a:lvl1pPr>
            <a:lvl2pPr marL="6502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8733" y="122741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8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22681" y="4009812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8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44" y="975362"/>
            <a:ext cx="9918741" cy="3901439"/>
          </a:xfrm>
        </p:spPr>
        <p:txBody>
          <a:bodyPr anchor="ctr">
            <a:normAutofit/>
          </a:bodyPr>
          <a:lstStyle>
            <a:lvl1pPr algn="ctr">
              <a:defRPr sz="455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83680" y="5527040"/>
            <a:ext cx="10689408" cy="1264356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341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83679" y="6791395"/>
            <a:ext cx="10689408" cy="1444978"/>
          </a:xfrm>
        </p:spPr>
        <p:txBody>
          <a:bodyPr anchor="t">
            <a:normAutofit/>
          </a:bodyPr>
          <a:lstStyle>
            <a:lvl1pPr marL="0" indent="0" algn="r">
              <a:buNone/>
              <a:defRPr sz="2560">
                <a:solidFill>
                  <a:schemeClr val="tx1"/>
                </a:solidFill>
              </a:defRPr>
            </a:lvl1pPr>
            <a:lvl2pPr marL="6502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81" y="975362"/>
            <a:ext cx="10689409" cy="387886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83679" y="4985173"/>
            <a:ext cx="10689411" cy="119210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9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83679" y="6177280"/>
            <a:ext cx="10689411" cy="2059093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6502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4204" y="975360"/>
            <a:ext cx="1888886" cy="72610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83679" y="975360"/>
            <a:ext cx="8556619" cy="7261013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12" y="650241"/>
            <a:ext cx="10957749" cy="281770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96812" y="3793067"/>
            <a:ext cx="10957749" cy="4740005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45269" y="8687180"/>
            <a:ext cx="1219517" cy="519289"/>
          </a:xfrm>
        </p:spPr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5543" y="8687180"/>
            <a:ext cx="7558424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6087" y="8687180"/>
            <a:ext cx="608474" cy="519289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4447" y="177818"/>
            <a:ext cx="1677864" cy="9448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949" y="3793065"/>
            <a:ext cx="9528612" cy="3356545"/>
          </a:xfrm>
        </p:spPr>
        <p:txBody>
          <a:bodyPr anchor="b"/>
          <a:lstStyle>
            <a:lvl1pPr algn="r">
              <a:defRPr sz="569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25953" y="7149611"/>
            <a:ext cx="9528607" cy="1223680"/>
          </a:xfrm>
        </p:spPr>
        <p:txBody>
          <a:bodyPr anchor="t">
            <a:normAutofit/>
          </a:bodyPr>
          <a:lstStyle>
            <a:lvl1pPr marL="0" indent="0" algn="r">
              <a:buNone/>
              <a:defRPr sz="2845">
                <a:solidFill>
                  <a:schemeClr val="tx1"/>
                </a:solidFill>
              </a:defRPr>
            </a:lvl1pPr>
            <a:lvl2pPr marL="6502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6496" y="8698411"/>
            <a:ext cx="588065" cy="519289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943" y="66283"/>
            <a:ext cx="5242857" cy="29523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12" y="975362"/>
            <a:ext cx="10957749" cy="249258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396811" y="3793067"/>
            <a:ext cx="5318963" cy="4791003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5"/>
            </a:lvl2pPr>
            <a:lvl3pPr>
              <a:defRPr sz="1990"/>
            </a:lvl3pPr>
            <a:lvl4pPr>
              <a:defRPr sz="1705"/>
            </a:lvl4pPr>
            <a:lvl5pPr>
              <a:defRPr sz="1705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035597" y="3793067"/>
            <a:ext cx="5318963" cy="4759927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5"/>
            </a:lvl2pPr>
            <a:lvl3pPr>
              <a:defRPr sz="1990"/>
            </a:lvl3pPr>
            <a:lvl4pPr>
              <a:defRPr sz="1705"/>
            </a:lvl4pPr>
            <a:lvl5pPr>
              <a:defRPr sz="1705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90818" y="3781025"/>
            <a:ext cx="4915614" cy="819573"/>
          </a:xfrm>
        </p:spPr>
        <p:txBody>
          <a:bodyPr anchor="b">
            <a:noAutofit/>
          </a:bodyPr>
          <a:lstStyle>
            <a:lvl1pPr marL="0" indent="0">
              <a:buNone/>
              <a:defRPr sz="3980" b="0">
                <a:solidFill>
                  <a:schemeClr val="accent1">
                    <a:lumMod val="75000"/>
                  </a:schemeClr>
                </a:solidFill>
              </a:defRPr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583677" y="4743589"/>
            <a:ext cx="5222753" cy="3790591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5"/>
            </a:lvl2pPr>
            <a:lvl3pPr>
              <a:defRPr sz="1990"/>
            </a:lvl3pPr>
            <a:lvl4pPr>
              <a:defRPr sz="1705"/>
            </a:lvl4pPr>
            <a:lvl5pPr>
              <a:defRPr sz="1705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341099" y="3793066"/>
            <a:ext cx="4931991" cy="819573"/>
          </a:xfrm>
        </p:spPr>
        <p:txBody>
          <a:bodyPr anchor="b">
            <a:noAutofit/>
          </a:bodyPr>
          <a:lstStyle>
            <a:lvl1pPr marL="0" indent="0">
              <a:buNone/>
              <a:defRPr sz="3980" b="0">
                <a:solidFill>
                  <a:schemeClr val="accent1">
                    <a:lumMod val="75000"/>
                  </a:schemeClr>
                </a:solidFill>
              </a:defRPr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050334" y="4743589"/>
            <a:ext cx="5222753" cy="3790591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5"/>
            </a:lvl2pPr>
            <a:lvl3pPr>
              <a:defRPr sz="1990"/>
            </a:lvl3pPr>
            <a:lvl4pPr>
              <a:defRPr sz="1705"/>
            </a:lvl4pPr>
            <a:lvl5pPr>
              <a:defRPr sz="1705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79" y="2275840"/>
            <a:ext cx="3786715" cy="1950720"/>
          </a:xfrm>
        </p:spPr>
        <p:txBody>
          <a:bodyPr anchor="b">
            <a:normAutofit/>
          </a:bodyPr>
          <a:lstStyle>
            <a:lvl1pPr algn="ctr">
              <a:defRPr sz="3415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14298" y="975361"/>
            <a:ext cx="6658790" cy="7261015"/>
          </a:xfrm>
        </p:spPr>
        <p:txBody>
          <a:bodyPr anchor="ctr">
            <a:normAutofit/>
          </a:bodyPr>
          <a:lstStyle>
            <a:lvl1pPr>
              <a:defRPr sz="2845"/>
            </a:lvl1pPr>
            <a:lvl2pPr>
              <a:defRPr sz="2560"/>
            </a:lvl2pPr>
            <a:lvl3pPr>
              <a:defRPr sz="2275"/>
            </a:lvl3pPr>
            <a:lvl4pPr>
              <a:defRPr sz="1990"/>
            </a:lvl4pPr>
            <a:lvl5pPr>
              <a:defRPr sz="1990"/>
            </a:lvl5pPr>
            <a:lvl6pPr>
              <a:defRPr sz="1990"/>
            </a:lvl6pPr>
            <a:lvl7pPr>
              <a:defRPr sz="1990"/>
            </a:lvl7pPr>
            <a:lvl8pPr>
              <a:defRPr sz="1990"/>
            </a:lvl8pPr>
            <a:lvl9pPr>
              <a:defRPr sz="199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583679" y="4226560"/>
            <a:ext cx="3786715" cy="2600960"/>
          </a:xfrm>
        </p:spPr>
        <p:txBody>
          <a:bodyPr>
            <a:normAutofit/>
          </a:bodyPr>
          <a:lstStyle>
            <a:lvl1pPr marL="0" indent="0" algn="ctr">
              <a:buNone/>
              <a:defRPr sz="2275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984" y="2492585"/>
            <a:ext cx="5789410" cy="1950720"/>
          </a:xfrm>
        </p:spPr>
        <p:txBody>
          <a:bodyPr anchor="b">
            <a:normAutofit/>
          </a:bodyPr>
          <a:lstStyle>
            <a:lvl1pPr algn="ctr">
              <a:defRPr sz="398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03104" y="1300480"/>
            <a:ext cx="3500617" cy="65024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5"/>
            </a:lvl1pPr>
            <a:lvl2pPr marL="650240" indent="0">
              <a:buNone/>
              <a:defRPr sz="2275"/>
            </a:lvl2pPr>
            <a:lvl3pPr marL="1300480" indent="0">
              <a:buNone/>
              <a:defRPr sz="2275"/>
            </a:lvl3pPr>
            <a:lvl4pPr marL="1950720" indent="0">
              <a:buNone/>
              <a:defRPr sz="2275"/>
            </a:lvl4pPr>
            <a:lvl5pPr marL="2600960" indent="0">
              <a:buNone/>
              <a:defRPr sz="2275"/>
            </a:lvl5pPr>
            <a:lvl6pPr marL="3251200" indent="0">
              <a:buNone/>
              <a:defRPr sz="2275"/>
            </a:lvl6pPr>
            <a:lvl7pPr marL="3901440" indent="0">
              <a:buNone/>
              <a:defRPr sz="2275"/>
            </a:lvl7pPr>
            <a:lvl8pPr marL="4551680" indent="0">
              <a:buNone/>
              <a:defRPr sz="2275"/>
            </a:lvl8pPr>
            <a:lvl9pPr marL="5201920" indent="0">
              <a:buNone/>
              <a:defRPr sz="22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581984" y="4443305"/>
            <a:ext cx="5789410" cy="2600960"/>
          </a:xfrm>
        </p:spPr>
        <p:txBody>
          <a:bodyPr>
            <a:normAutofit/>
          </a:bodyPr>
          <a:lstStyle>
            <a:lvl1pPr marL="0" indent="0" algn="ctr">
              <a:buNone/>
              <a:defRPr sz="256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3032196" cy="97536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6812" y="650241"/>
            <a:ext cx="10957749" cy="28177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6813" y="3793067"/>
            <a:ext cx="10957747" cy="477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65678" y="8698411"/>
            <a:ext cx="121951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t>7/21/2023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25952" y="8698411"/>
            <a:ext cx="755842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66496" y="8698411"/>
            <a:ext cx="58806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defTabSz="650240" rtl="0" eaLnBrk="1" latinLnBrk="0" hangingPunct="1">
        <a:spcBef>
          <a:spcPct val="0"/>
        </a:spcBef>
        <a:buNone/>
        <a:defRPr sz="569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6400" indent="-406400" algn="l" defTabSz="650240" rtl="0" eaLnBrk="1" latinLnBrk="0" hangingPunct="1">
        <a:spcBef>
          <a:spcPct val="20000"/>
        </a:spcBef>
        <a:spcAft>
          <a:spcPts val="855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341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56640" indent="-406400" algn="l" defTabSz="650240" rtl="0" eaLnBrk="1" latinLnBrk="0" hangingPunct="1">
        <a:spcBef>
          <a:spcPct val="20000"/>
        </a:spcBef>
        <a:spcAft>
          <a:spcPts val="855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84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06880" indent="-406400" algn="l" defTabSz="650240" rtl="0" eaLnBrk="1" latinLnBrk="0" hangingPunct="1">
        <a:spcBef>
          <a:spcPct val="20000"/>
        </a:spcBef>
        <a:spcAft>
          <a:spcPts val="855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5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194560" indent="-243840" algn="l" defTabSz="650240" rtl="0" eaLnBrk="1" latinLnBrk="0" hangingPunct="1">
        <a:spcBef>
          <a:spcPct val="20000"/>
        </a:spcBef>
        <a:spcAft>
          <a:spcPts val="855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27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844800" indent="-243840" algn="l" defTabSz="650240" rtl="0" eaLnBrk="1" latinLnBrk="0" hangingPunct="1">
        <a:spcBef>
          <a:spcPct val="20000"/>
        </a:spcBef>
        <a:spcAft>
          <a:spcPts val="855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9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320" indent="-325120" algn="l" defTabSz="650240" rtl="0" eaLnBrk="1" latinLnBrk="0" hangingPunct="1">
        <a:spcBef>
          <a:spcPct val="20000"/>
        </a:spcBef>
        <a:spcAft>
          <a:spcPts val="855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9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560" indent="-325120" algn="l" defTabSz="650240" rtl="0" eaLnBrk="1" latinLnBrk="0" hangingPunct="1">
        <a:spcBef>
          <a:spcPct val="20000"/>
        </a:spcBef>
        <a:spcAft>
          <a:spcPts val="855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9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800" indent="-325120" algn="l" defTabSz="650240" rtl="0" eaLnBrk="1" latinLnBrk="0" hangingPunct="1">
        <a:spcBef>
          <a:spcPct val="20000"/>
        </a:spcBef>
        <a:spcAft>
          <a:spcPts val="855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9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7040" indent="-325120" algn="l" defTabSz="650240" rtl="0" eaLnBrk="1" latinLnBrk="0" hangingPunct="1">
        <a:spcBef>
          <a:spcPct val="20000"/>
        </a:spcBef>
        <a:spcAft>
          <a:spcPts val="855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9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2109912" y="5812904"/>
            <a:ext cx="5904656" cy="3173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0797" tIns="50797" rIns="50797" bIns="50797"/>
          <a:lstStyle/>
          <a:p>
            <a:pPr algn="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Helvetica Neue" charset="0"/>
            </a:endParaRPr>
          </a:p>
          <a:p>
            <a:pPr algn="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Helvetica Neue" charset="0"/>
            </a:endParaRPr>
          </a:p>
          <a:p>
            <a:pPr algn="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Helvetica Neue" charset="0"/>
            </a:endParaRPr>
          </a:p>
          <a:p>
            <a:pPr algn="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Helvetica Neue" charset="0"/>
            </a:endParaRPr>
          </a:p>
          <a:p>
            <a:pPr algn="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Helvetica Neue" charset="0"/>
            </a:endParaRPr>
          </a:p>
          <a:p>
            <a:pPr algn="r"/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Helvetica Neue" charset="0"/>
            </a:endParaRPr>
          </a:p>
          <a:p>
            <a:pPr algn="r"/>
            <a:endParaRPr lang="en-US" altLang="ja-JP" sz="1100" dirty="0">
              <a:latin typeface="微软雅黑" panose="020B0503020204020204" pitchFamily="34" charset="-122"/>
              <a:ea typeface="微软雅黑" panose="020B0503020204020204" pitchFamily="34" charset="-122"/>
              <a:sym typeface="Helvetica Neue" charset="0"/>
            </a:endParaRPr>
          </a:p>
        </p:txBody>
      </p:sp>
      <p:sp>
        <p:nvSpPr>
          <p:cNvPr id="14340" name="Slide Number Placeholder 3"/>
          <p:cNvSpPr txBox="1"/>
          <p:nvPr/>
        </p:nvSpPr>
        <p:spPr bwMode="auto">
          <a:xfrm>
            <a:off x="6894513" y="9501188"/>
            <a:ext cx="269875" cy="266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r>
              <a:rPr lang="en-US" altLang="zh-CN" sz="1100"/>
              <a:t>1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56942" y="2932584"/>
            <a:ext cx="9145016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1D41D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经验教训汇总</a:t>
            </a:r>
            <a:r>
              <a:rPr lang="en-US" altLang="zh-CN" sz="4000" b="1" dirty="0" smtClean="0">
                <a:solidFill>
                  <a:srgbClr val="1D41D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en-US" altLang="zh-CN" sz="4000" dirty="0" smtClean="0">
                <a:solidFill>
                  <a:srgbClr val="1D41D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              2023.6.15</a:t>
            </a:r>
            <a:endParaRPr lang="en-US" altLang="zh-CN" sz="4000" dirty="0">
              <a:solidFill>
                <a:srgbClr val="1D41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t>2</a:t>
            </a:fld>
            <a:endParaRPr lang="en-US" altLang="zh-CN"/>
          </a:p>
        </p:txBody>
      </p:sp>
      <p:sp>
        <p:nvSpPr>
          <p:cNvPr id="6" name="Rectangle 40"/>
          <p:cNvSpPr>
            <a:spLocks noChangeArrowheads="1"/>
          </p:cNvSpPr>
          <p:nvPr/>
        </p:nvSpPr>
        <p:spPr bwMode="auto">
          <a:xfrm>
            <a:off x="0" y="1"/>
            <a:ext cx="10608874" cy="113238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latinLnBrk="1"/>
            <a:r>
              <a:rPr lang="zh-CN" altLang="en-US" sz="42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不符合发生</a:t>
            </a:r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情况</a:t>
            </a:r>
            <a:r>
              <a:rPr lang="ko-KR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HY헤드라인M"/>
                <a:cs typeface="HY헤드라인M"/>
              </a:rPr>
              <a:t>  </a:t>
            </a:r>
            <a:r>
              <a:rPr lang="en-US" altLang="ko-KR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顾客</a:t>
            </a:r>
            <a:r>
              <a:rPr lang="ko-KR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HY헤드라인M"/>
                <a:cs typeface="HY헤드라인M"/>
              </a:rPr>
              <a:t> </a:t>
            </a:r>
            <a:r>
              <a:rPr lang="en-US" altLang="ko-KR" sz="2985" b="1" dirty="0">
                <a:solidFill>
                  <a:schemeClr val="bg1"/>
                </a:solidFill>
              </a:rPr>
              <a:t>■</a:t>
            </a:r>
            <a:r>
              <a:rPr lang="ko-KR" altLang="zh-CN" sz="2985" b="1" dirty="0" smtClean="0">
                <a:solidFill>
                  <a:schemeClr val="bg1"/>
                </a:solidFill>
              </a:rPr>
              <a:t> 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厂内 </a:t>
            </a:r>
            <a:r>
              <a:rPr lang="ko-KR" altLang="en-US" sz="3200" b="1" dirty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供应商 </a:t>
            </a:r>
            <a:r>
              <a:rPr lang="en-US" altLang="ko-KR" sz="2845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</a:t>
            </a:r>
            <a:endParaRPr lang="en-US" altLang="zh-CN" sz="2845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2284514"/>
          <a:ext cx="6862440" cy="640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427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出现地点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复合加工车间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不良数量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pPr marL="0" marR="0" indent="0" algn="l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不良类型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多次加工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工序名称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dirty="0" smtClean="0"/>
                        <a:t>数控车床</a:t>
                      </a:r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57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不符合详细说明</a:t>
                      </a:r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74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精修内孔加工两次</a:t>
                      </a:r>
                    </a:p>
                    <a:p>
                      <a:r>
                        <a:rPr lang="zh-CN" altLang="en-US" dirty="0" smtClean="0"/>
                        <a:t>（有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件精修内孔未加工产品流到复合加工车间）</a:t>
                      </a:r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862440" y="2284513"/>
          <a:ext cx="6142360" cy="640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851">
                <a:tc>
                  <a:txBody>
                    <a:bodyPr/>
                    <a:lstStyle/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不良照片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8860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05190" y="8693224"/>
            <a:ext cx="10699610" cy="1060376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latinLnBrk="1">
              <a:lnSpc>
                <a:spcPct val="110000"/>
              </a:lnSpc>
            </a:pPr>
            <a:r>
              <a:rPr lang="zh-CN" altLang="en-US" sz="3130" b="1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已加工未加工产品进行区分隔离开 对落地产品准确核对</a:t>
            </a:r>
            <a:endParaRPr lang="zh-CN" altLang="en-US" sz="313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11" name="Group 42"/>
          <p:cNvGraphicFramePr>
            <a:graphicFrameLocks noGrp="1"/>
          </p:cNvGraphicFramePr>
          <p:nvPr/>
        </p:nvGraphicFramePr>
        <p:xfrm>
          <a:off x="-34763" y="1213241"/>
          <a:ext cx="13004800" cy="1004848"/>
        </p:xfrm>
        <a:graphic>
          <a:graphicData uri="http://schemas.openxmlformats.org/drawingml/2006/table">
            <a:tbl>
              <a:tblPr/>
              <a:tblGrid>
                <a:gridCol w="138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3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9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2023.6.12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件号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件名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+mn-ea"/>
                        </a:rPr>
                        <a:t>M03090804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阀壳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顾客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天纳克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椭圆 12"/>
          <p:cNvSpPr/>
          <p:nvPr/>
        </p:nvSpPr>
        <p:spPr>
          <a:xfrm rot="1967708">
            <a:off x="8325422" y="3964798"/>
            <a:ext cx="1973884" cy="1111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NG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      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1967708">
            <a:off x="10385174" y="4188624"/>
            <a:ext cx="1967674" cy="1045080"/>
          </a:xfrm>
          <a:prstGeom prst="ellipse">
            <a:avLst/>
          </a:prstGeom>
          <a:noFill/>
          <a:ln>
            <a:solidFill>
              <a:srgbClr val="1AF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                </a:t>
            </a:r>
          </a:p>
          <a:p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en-US" altLang="zh-CN" sz="2000" b="1" dirty="0" smtClean="0">
                <a:solidFill>
                  <a:srgbClr val="00B050"/>
                </a:solidFill>
              </a:rPr>
              <a:t>            OK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5270" b="13570"/>
          <a:stretch>
            <a:fillRect/>
          </a:stretch>
        </p:blipFill>
        <p:spPr>
          <a:xfrm>
            <a:off x="6998970" y="3292475"/>
            <a:ext cx="5831840" cy="5334000"/>
          </a:xfrm>
          <a:prstGeom prst="rect">
            <a:avLst/>
          </a:prstGeom>
        </p:spPr>
      </p:pic>
      <p:sp>
        <p:nvSpPr>
          <p:cNvPr id="4" name="Rectangle 3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693224"/>
            <a:ext cx="2302933" cy="1069224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ctr" latinLnBrk="1">
              <a:lnSpc>
                <a:spcPct val="11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One Point Lesson</a:t>
            </a:r>
          </a:p>
          <a:p>
            <a:pPr algn="ctr" latinLnBrk="1">
              <a:lnSpc>
                <a:spcPct val="11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经验总结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t>3</a:t>
            </a:fld>
            <a:endParaRPr lang="en-US" altLang="zh-CN"/>
          </a:p>
        </p:txBody>
      </p:sp>
      <p:sp>
        <p:nvSpPr>
          <p:cNvPr id="6" name="Rectangle 40"/>
          <p:cNvSpPr>
            <a:spLocks noChangeArrowheads="1"/>
          </p:cNvSpPr>
          <p:nvPr/>
        </p:nvSpPr>
        <p:spPr bwMode="auto">
          <a:xfrm>
            <a:off x="0" y="1"/>
            <a:ext cx="10608874" cy="113238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latinLnBrk="1"/>
            <a:r>
              <a:rPr lang="zh-CN" altLang="en-US" sz="42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不符合发生</a:t>
            </a:r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情况</a:t>
            </a:r>
            <a:r>
              <a:rPr lang="ko-KR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HY헤드라인M"/>
                <a:cs typeface="HY헤드라인M"/>
              </a:rPr>
              <a:t>  </a:t>
            </a:r>
            <a:r>
              <a:rPr lang="en-US" altLang="ko-KR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顾客</a:t>
            </a:r>
            <a:r>
              <a:rPr lang="ko-KR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HY헤드라인M"/>
                <a:cs typeface="HY헤드라인M"/>
              </a:rPr>
              <a:t> </a:t>
            </a:r>
            <a:r>
              <a:rPr lang="en-US" altLang="ko-KR" sz="2985" b="1" dirty="0">
                <a:solidFill>
                  <a:schemeClr val="bg1"/>
                </a:solidFill>
              </a:rPr>
              <a:t>■</a:t>
            </a:r>
            <a:r>
              <a:rPr lang="ko-KR" altLang="zh-CN" sz="2985" b="1" dirty="0" smtClean="0">
                <a:solidFill>
                  <a:schemeClr val="bg1"/>
                </a:solidFill>
              </a:rPr>
              <a:t> 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厂内 </a:t>
            </a:r>
            <a:r>
              <a:rPr lang="ko-KR" altLang="en-US" sz="3200" b="1" dirty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供应商 </a:t>
            </a:r>
            <a:r>
              <a:rPr lang="en-US" altLang="ko-KR" sz="2845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</a:t>
            </a:r>
            <a:endParaRPr lang="en-US" altLang="zh-CN" sz="2845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0" y="2284514"/>
          <a:ext cx="6862440" cy="640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427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出现地点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磨床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不良数量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pPr marL="0" marR="0" indent="0" algn="l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不良类型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漏加工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工序名称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铣圆弧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57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不符合详细说明</a:t>
                      </a:r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74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未铣圆弧加工产品，混入铣圆弧产品，进行后道工序热处理</a:t>
                      </a:r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862440" y="2284513"/>
          <a:ext cx="6142360" cy="640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851">
                <a:tc>
                  <a:txBody>
                    <a:bodyPr/>
                    <a:lstStyle/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不良照片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8860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35"/>
          <p:cNvSpPr>
            <a:spLocks noChangeArrowheads="1"/>
          </p:cNvSpPr>
          <p:nvPr/>
        </p:nvSpPr>
        <p:spPr bwMode="auto">
          <a:xfrm>
            <a:off x="0" y="8693224"/>
            <a:ext cx="2302933" cy="1069224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ctr" latinLnBrk="1">
              <a:lnSpc>
                <a:spcPct val="11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One Point Lesson</a:t>
            </a:r>
          </a:p>
          <a:p>
            <a:pPr algn="ctr" latinLnBrk="1">
              <a:lnSpc>
                <a:spcPct val="11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经验总结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05190" y="8693224"/>
            <a:ext cx="10699610" cy="1060376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latinLnBrk="1">
              <a:lnSpc>
                <a:spcPct val="110000"/>
              </a:lnSpc>
            </a:pPr>
            <a:r>
              <a:rPr lang="zh-CN" altLang="en-US" sz="3130" b="1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已加工未加工产品进行区分隔离开 并对产品进行确认</a:t>
            </a:r>
            <a:endParaRPr lang="zh-CN" altLang="en-US" sz="313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11" name="Group 42"/>
          <p:cNvGraphicFramePr>
            <a:graphicFrameLocks noGrp="1"/>
          </p:cNvGraphicFramePr>
          <p:nvPr/>
        </p:nvGraphicFramePr>
        <p:xfrm>
          <a:off x="-34763" y="1213241"/>
          <a:ext cx="13004800" cy="1004848"/>
        </p:xfrm>
        <a:graphic>
          <a:graphicData uri="http://schemas.openxmlformats.org/drawingml/2006/table">
            <a:tbl>
              <a:tblPr/>
              <a:tblGrid>
                <a:gridCol w="138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3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9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2023.6.14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件号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件名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+mn-ea"/>
                        </a:rPr>
                        <a:t>094515948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花键轴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顾客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舍弗勒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08" y="3436640"/>
            <a:ext cx="3300406" cy="4366948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 rot="1967708">
            <a:off x="8325422" y="3964798"/>
            <a:ext cx="1973884" cy="1111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NG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      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1967708">
            <a:off x="10385174" y="4188624"/>
            <a:ext cx="1967674" cy="1045080"/>
          </a:xfrm>
          <a:prstGeom prst="ellipse">
            <a:avLst/>
          </a:prstGeom>
          <a:noFill/>
          <a:ln>
            <a:solidFill>
              <a:srgbClr val="1AF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                </a:t>
            </a:r>
          </a:p>
          <a:p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en-US" altLang="zh-CN" sz="2000" b="1" dirty="0" smtClean="0">
                <a:solidFill>
                  <a:srgbClr val="00B050"/>
                </a:solidFill>
              </a:rPr>
              <a:t>            OK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t>4</a:t>
            </a:fld>
            <a:endParaRPr lang="en-US" altLang="zh-CN"/>
          </a:p>
        </p:txBody>
      </p:sp>
      <p:sp>
        <p:nvSpPr>
          <p:cNvPr id="6" name="Rectangle 40"/>
          <p:cNvSpPr>
            <a:spLocks noChangeArrowheads="1"/>
          </p:cNvSpPr>
          <p:nvPr/>
        </p:nvSpPr>
        <p:spPr bwMode="auto">
          <a:xfrm>
            <a:off x="0" y="1"/>
            <a:ext cx="10608874" cy="113238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latinLnBrk="1"/>
            <a:r>
              <a:rPr lang="zh-CN" altLang="en-US" sz="42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不符合发生</a:t>
            </a:r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情况</a:t>
            </a:r>
            <a:r>
              <a:rPr lang="ko-KR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HY헤드라인M"/>
                <a:cs typeface="HY헤드라인M"/>
              </a:rPr>
              <a:t>  </a:t>
            </a:r>
            <a:r>
              <a:rPr lang="en-US" altLang="ko-KR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顾客</a:t>
            </a:r>
            <a:r>
              <a:rPr lang="ko-KR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HY헤드라인M"/>
                <a:cs typeface="HY헤드라인M"/>
              </a:rPr>
              <a:t> </a:t>
            </a:r>
            <a:r>
              <a:rPr lang="en-US" altLang="ko-KR" sz="2985" b="1" dirty="0">
                <a:solidFill>
                  <a:schemeClr val="bg1"/>
                </a:solidFill>
              </a:rPr>
              <a:t>■</a:t>
            </a:r>
            <a:r>
              <a:rPr lang="ko-KR" altLang="zh-CN" sz="2985" b="1" dirty="0" smtClean="0">
                <a:solidFill>
                  <a:schemeClr val="bg1"/>
                </a:solidFill>
              </a:rPr>
              <a:t> 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厂内 </a:t>
            </a:r>
            <a:r>
              <a:rPr lang="ko-KR" altLang="en-US" sz="3200" b="1" dirty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供应商 </a:t>
            </a:r>
            <a:r>
              <a:rPr lang="en-US" altLang="ko-KR" sz="2845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</a:t>
            </a:r>
            <a:endParaRPr lang="en-US" altLang="zh-CN" sz="2845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2284514"/>
          <a:ext cx="6862440" cy="640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427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出现地点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磨床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不良数量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pPr marL="0" marR="0" indent="0" algn="l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不良类型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明显刀纹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工序名称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车加工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57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不符合详细说明</a:t>
                      </a:r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745">
                <a:tc gridSpan="2"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产品表面整体刀纹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,1288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件中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16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件，不良率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1.24%</a:t>
                      </a:r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862440" y="2284513"/>
          <a:ext cx="6142360" cy="640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851">
                <a:tc>
                  <a:txBody>
                    <a:bodyPr/>
                    <a:lstStyle/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不良照片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8860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05190" y="8693224"/>
            <a:ext cx="10699610" cy="1060376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latinLnBrk="1"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切刀刀具寿命管理管控磨损  发现可疑品进行隔离分选</a:t>
            </a:r>
          </a:p>
        </p:txBody>
      </p:sp>
      <p:graphicFrame>
        <p:nvGraphicFramePr>
          <p:cNvPr id="11" name="Group 42"/>
          <p:cNvGraphicFramePr>
            <a:graphicFrameLocks noGrp="1"/>
          </p:cNvGraphicFramePr>
          <p:nvPr/>
        </p:nvGraphicFramePr>
        <p:xfrm>
          <a:off x="-34763" y="1213241"/>
          <a:ext cx="13004800" cy="1004848"/>
        </p:xfrm>
        <a:graphic>
          <a:graphicData uri="http://schemas.openxmlformats.org/drawingml/2006/table">
            <a:tbl>
              <a:tblPr/>
              <a:tblGrid>
                <a:gridCol w="138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3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9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2023.6.14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件号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件名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+mn-ea"/>
                        </a:rPr>
                        <a:t>20000-17SSS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衬套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顾客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ASSA ABLOY Australia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椭圆 12"/>
          <p:cNvSpPr/>
          <p:nvPr/>
        </p:nvSpPr>
        <p:spPr>
          <a:xfrm rot="1967708">
            <a:off x="8325422" y="3964798"/>
            <a:ext cx="1973884" cy="1111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NG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      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1967708">
            <a:off x="10385174" y="4188624"/>
            <a:ext cx="1967674" cy="1045080"/>
          </a:xfrm>
          <a:prstGeom prst="ellipse">
            <a:avLst/>
          </a:prstGeom>
          <a:noFill/>
          <a:ln>
            <a:solidFill>
              <a:srgbClr val="1AF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</a:rPr>
              <a:t>                </a:t>
            </a:r>
          </a:p>
          <a:p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en-US" altLang="zh-CN" sz="2000" b="1" dirty="0" smtClean="0">
                <a:solidFill>
                  <a:srgbClr val="00B050"/>
                </a:solidFill>
              </a:rPr>
              <a:t>            OK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9" t="31543" r="13593" b="7918"/>
          <a:stretch>
            <a:fillRect/>
          </a:stretch>
        </p:blipFill>
        <p:spPr>
          <a:xfrm>
            <a:off x="6934448" y="3318756"/>
            <a:ext cx="6019552" cy="5310617"/>
          </a:xfrm>
          <a:prstGeom prst="rect">
            <a:avLst/>
          </a:prstGeom>
        </p:spPr>
      </p:pic>
      <p:sp>
        <p:nvSpPr>
          <p:cNvPr id="4" name="Rectangle 3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693224"/>
            <a:ext cx="2302933" cy="1069224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ctr" latinLnBrk="1">
              <a:lnSpc>
                <a:spcPct val="11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One Point Lesson</a:t>
            </a:r>
          </a:p>
          <a:p>
            <a:pPr algn="ctr" latinLnBrk="1">
              <a:lnSpc>
                <a:spcPct val="11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经验总结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t>5</a:t>
            </a:fld>
            <a:endParaRPr lang="en-US" altLang="zh-CN"/>
          </a:p>
        </p:txBody>
      </p:sp>
      <p:sp>
        <p:nvSpPr>
          <p:cNvPr id="6" name="Rectangle 40"/>
          <p:cNvSpPr>
            <a:spLocks noChangeArrowheads="1"/>
          </p:cNvSpPr>
          <p:nvPr/>
        </p:nvSpPr>
        <p:spPr bwMode="auto">
          <a:xfrm>
            <a:off x="0" y="1"/>
            <a:ext cx="10608874" cy="113238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l" latinLnBrk="1"/>
            <a:r>
              <a:rPr lang="zh-CN" altLang="en-US" sz="42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不符合发生</a:t>
            </a:r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情况</a:t>
            </a:r>
            <a:r>
              <a:rPr lang="ko-KR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HY헤드라인M"/>
                <a:cs typeface="HY헤드라인M"/>
              </a:rPr>
              <a:t>  </a:t>
            </a:r>
            <a:r>
              <a:rPr lang="en-US" altLang="ko-KR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en-US" altLang="ko-KR" sz="2985" b="1" dirty="0">
                <a:solidFill>
                  <a:schemeClr val="bg1"/>
                </a:solidFill>
                <a:sym typeface="+mn-ea"/>
              </a:rPr>
              <a:t>■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顾客</a:t>
            </a:r>
            <a:r>
              <a:rPr lang="en-US" altLang="zh-CN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sym typeface="+mn-ea"/>
              </a:rPr>
              <a:t>□</a:t>
            </a:r>
            <a:r>
              <a:rPr lang="ko-KR" altLang="zh-CN" sz="2985" b="1" dirty="0" smtClean="0">
                <a:solidFill>
                  <a:schemeClr val="bg1"/>
                </a:solidFill>
              </a:rPr>
              <a:t> 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厂内 </a:t>
            </a:r>
            <a:r>
              <a:rPr lang="ko-KR" altLang="en-US" sz="3200" b="1" dirty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供应商 </a:t>
            </a:r>
            <a:r>
              <a:rPr lang="en-US" altLang="ko-KR" sz="2845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</a:t>
            </a:r>
            <a:endParaRPr lang="en-US" altLang="zh-CN" sz="2845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2284514"/>
          <a:ext cx="6862440" cy="676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427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出现地点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dirty="0" smtClean="0"/>
                        <a:t>客户及主机厂</a:t>
                      </a:r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不良数量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批量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pPr marL="0" marR="0" indent="0" algn="l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不良类型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毛刺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工序名称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精车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57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不符合详细说明</a:t>
                      </a:r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74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螺纹起始、中间，细微毛刺；螺纹毛糙。</a:t>
                      </a:r>
                    </a:p>
                    <a:p>
                      <a:r>
                        <a:rPr lang="zh-CN" altLang="en-US" dirty="0" smtClean="0"/>
                        <a:t>客户装配发生报警，终端车厂发现漏油等。</a:t>
                      </a:r>
                    </a:p>
                    <a:p>
                      <a:r>
                        <a:rPr lang="zh-CN" altLang="en-US" dirty="0" smtClean="0"/>
                        <a:t>可能</a:t>
                      </a:r>
                      <a:r>
                        <a:rPr lang="zh-CN" altLang="en-US" smtClean="0"/>
                        <a:t>涉及高额处理</a:t>
                      </a:r>
                      <a:r>
                        <a:rPr lang="zh-CN" altLang="en-US" dirty="0" smtClean="0"/>
                        <a:t>费用。</a:t>
                      </a:r>
                    </a:p>
                    <a:p>
                      <a:endParaRPr lang="zh-CN" altLang="en-US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862440" y="2284513"/>
          <a:ext cx="6142360" cy="640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851">
                <a:tc>
                  <a:txBody>
                    <a:bodyPr/>
                    <a:lstStyle/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不良照片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8860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05190" y="8693224"/>
            <a:ext cx="10699610" cy="1060376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l" latinLnBrk="1"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工艺改进，刀具到寿命更换，问题发生，最快、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重点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积极解决</a:t>
            </a:r>
          </a:p>
        </p:txBody>
      </p:sp>
      <p:graphicFrame>
        <p:nvGraphicFramePr>
          <p:cNvPr id="11" name="Group 42"/>
          <p:cNvGraphicFramePr>
            <a:graphicFrameLocks noGrp="1"/>
          </p:cNvGraphicFramePr>
          <p:nvPr/>
        </p:nvGraphicFramePr>
        <p:xfrm>
          <a:off x="-34763" y="1213241"/>
          <a:ext cx="13004800" cy="1004848"/>
        </p:xfrm>
        <a:graphic>
          <a:graphicData uri="http://schemas.openxmlformats.org/drawingml/2006/table">
            <a:tbl>
              <a:tblPr/>
              <a:tblGrid>
                <a:gridCol w="138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3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9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2023.6.14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件号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件名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M03090804/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Value housing</a:t>
                      </a: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阀壳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顾客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天纳克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693224"/>
            <a:ext cx="2302933" cy="1069224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ctr" latinLnBrk="1">
              <a:lnSpc>
                <a:spcPct val="11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One Point Lesson</a:t>
            </a:r>
          </a:p>
          <a:p>
            <a:pPr algn="ctr" latinLnBrk="1">
              <a:lnSpc>
                <a:spcPct val="11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经验总结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06590" y="3292475"/>
            <a:ext cx="2326640" cy="2270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742805" y="3292475"/>
            <a:ext cx="2066925" cy="23425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0296525" y="4012565"/>
            <a:ext cx="476250" cy="9461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rcRect r="1363"/>
          <a:stretch>
            <a:fillRect/>
          </a:stretch>
        </p:blipFill>
        <p:spPr>
          <a:xfrm>
            <a:off x="6886575" y="6275705"/>
            <a:ext cx="6082665" cy="2181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t>6</a:t>
            </a:fld>
            <a:endParaRPr lang="en-US" altLang="zh-CN"/>
          </a:p>
        </p:txBody>
      </p:sp>
      <p:sp>
        <p:nvSpPr>
          <p:cNvPr id="6" name="Rectangle 40"/>
          <p:cNvSpPr>
            <a:spLocks noChangeArrowheads="1"/>
          </p:cNvSpPr>
          <p:nvPr/>
        </p:nvSpPr>
        <p:spPr bwMode="auto">
          <a:xfrm>
            <a:off x="0" y="1"/>
            <a:ext cx="10608874" cy="113238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l" latinLnBrk="1"/>
            <a:r>
              <a:rPr lang="zh-CN" altLang="en-US" sz="42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不符合发生</a:t>
            </a:r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情况</a:t>
            </a:r>
            <a:r>
              <a:rPr lang="ko-KR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HY헤드라인M"/>
                <a:cs typeface="HY헤드라인M"/>
              </a:rPr>
              <a:t>  </a:t>
            </a:r>
            <a:r>
              <a:rPr lang="en-US" altLang="ko-KR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en-US" altLang="ko-KR" sz="2985" b="1" dirty="0">
                <a:solidFill>
                  <a:schemeClr val="bg1"/>
                </a:solidFill>
                <a:sym typeface="+mn-ea"/>
              </a:rPr>
              <a:t>■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顾客</a:t>
            </a:r>
            <a:r>
              <a:rPr lang="en-US" altLang="zh-CN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sym typeface="+mn-ea"/>
              </a:rPr>
              <a:t>□</a:t>
            </a:r>
            <a:r>
              <a:rPr lang="ko-KR" altLang="zh-CN" sz="2985" b="1" dirty="0" smtClean="0">
                <a:solidFill>
                  <a:schemeClr val="bg1"/>
                </a:solidFill>
              </a:rPr>
              <a:t> 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厂内 </a:t>
            </a:r>
            <a:r>
              <a:rPr lang="ko-KR" altLang="en-US" sz="3200" b="1" dirty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供应商 </a:t>
            </a:r>
            <a:r>
              <a:rPr lang="en-US" altLang="ko-KR" sz="2845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</a:t>
            </a:r>
            <a:endParaRPr lang="en-US" altLang="zh-CN" sz="2845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747011"/>
              </p:ext>
            </p:extLst>
          </p:nvPr>
        </p:nvGraphicFramePr>
        <p:xfrm>
          <a:off x="-34763" y="2284513"/>
          <a:ext cx="13039563" cy="634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9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549">
                <a:tc>
                  <a:txBody>
                    <a:bodyPr/>
                    <a:lstStyle/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不良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照片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311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05190" y="8693224"/>
            <a:ext cx="10699610" cy="1060376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endParaRPr lang="en-US" altLang="zh-CN" sz="2000" b="1" dirty="0" smtClean="0">
              <a:latin typeface="+mn-ea"/>
              <a:ea typeface="+mn-ea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组装后，螺纹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起始、中间，较长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铁屑（毛刺）</a:t>
            </a:r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 latinLnBrk="1">
              <a:lnSpc>
                <a:spcPct val="110000"/>
              </a:lnSpc>
            </a:pPr>
            <a:endParaRPr lang="zh-CN" altLang="en-US" sz="1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华文楷体" panose="02010600040101010101" charset="-122"/>
            </a:endParaRPr>
          </a:p>
        </p:txBody>
      </p:sp>
      <p:graphicFrame>
        <p:nvGraphicFramePr>
          <p:cNvPr id="11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57525"/>
              </p:ext>
            </p:extLst>
          </p:nvPr>
        </p:nvGraphicFramePr>
        <p:xfrm>
          <a:off x="-34763" y="1213241"/>
          <a:ext cx="13004800" cy="1004848"/>
        </p:xfrm>
        <a:graphic>
          <a:graphicData uri="http://schemas.openxmlformats.org/drawingml/2006/table">
            <a:tbl>
              <a:tblPr/>
              <a:tblGrid>
                <a:gridCol w="138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3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9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发生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日期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2023.7.20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件号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件名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M03090804/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Value housing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阀壳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顾客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常州天纳克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8693224"/>
            <a:ext cx="2302933" cy="1069224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不符合详细说明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" y="3351570"/>
            <a:ext cx="4104456" cy="47426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6777" r="22563" b="43356"/>
          <a:stretch/>
        </p:blipFill>
        <p:spPr>
          <a:xfrm>
            <a:off x="4578106" y="3344591"/>
            <a:ext cx="3992850" cy="47426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8" t="40402" b="8657"/>
          <a:stretch/>
        </p:blipFill>
        <p:spPr>
          <a:xfrm>
            <a:off x="8739505" y="3344591"/>
            <a:ext cx="4132009" cy="474262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085595" y="4588768"/>
            <a:ext cx="1096333" cy="127812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20142207">
            <a:off x="5864834" y="4495741"/>
            <a:ext cx="1241762" cy="299125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t>7</a:t>
            </a:fld>
            <a:endParaRPr lang="en-US" altLang="zh-CN"/>
          </a:p>
        </p:txBody>
      </p:sp>
      <p:sp>
        <p:nvSpPr>
          <p:cNvPr id="6" name="Rectangle 40"/>
          <p:cNvSpPr>
            <a:spLocks noChangeArrowheads="1"/>
          </p:cNvSpPr>
          <p:nvPr/>
        </p:nvSpPr>
        <p:spPr bwMode="auto">
          <a:xfrm>
            <a:off x="0" y="1"/>
            <a:ext cx="10608874" cy="113238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l" latinLnBrk="1"/>
            <a:r>
              <a:rPr lang="zh-CN" altLang="en-US" sz="42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不符合发生</a:t>
            </a:r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情况</a:t>
            </a:r>
            <a:r>
              <a:rPr lang="ko-KR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HY헤드라인M"/>
                <a:cs typeface="HY헤드라인M"/>
              </a:rPr>
              <a:t>  </a:t>
            </a:r>
            <a:r>
              <a:rPr lang="en-US" altLang="ko-KR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en-US" altLang="ko-KR" sz="2985" b="1" dirty="0">
                <a:solidFill>
                  <a:schemeClr val="bg1"/>
                </a:solidFill>
                <a:sym typeface="+mn-ea"/>
              </a:rPr>
              <a:t>■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顾客</a:t>
            </a:r>
            <a:r>
              <a:rPr lang="en-US" altLang="zh-CN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sym typeface="+mn-ea"/>
              </a:rPr>
              <a:t>□</a:t>
            </a:r>
            <a:r>
              <a:rPr lang="ko-KR" altLang="zh-CN" sz="2985" b="1" dirty="0" smtClean="0">
                <a:solidFill>
                  <a:schemeClr val="bg1"/>
                </a:solidFill>
              </a:rPr>
              <a:t> 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厂内 </a:t>
            </a:r>
            <a:r>
              <a:rPr lang="ko-KR" altLang="en-US" sz="3200" b="1" dirty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供应商 </a:t>
            </a:r>
            <a:r>
              <a:rPr lang="en-US" altLang="ko-KR" sz="2845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</a:t>
            </a:r>
            <a:endParaRPr lang="en-US" altLang="zh-CN" sz="2845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2284514"/>
          <a:ext cx="6862440" cy="640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427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出现地点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包装</a:t>
                      </a:r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不良数量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8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个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\1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个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pPr marL="0" marR="0" indent="0" algn="l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不良类型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漏加工、加工两次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工序名称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复合加工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57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不符合详细说明</a:t>
                      </a:r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74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加工螺纹（钻孔、攻牙）时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未加工或加工螺纹两个（两次）</a:t>
                      </a:r>
                    </a:p>
                    <a:p>
                      <a:endParaRPr lang="zh-CN" altLang="en-US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862440" y="2284513"/>
          <a:ext cx="6142360" cy="640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851">
                <a:tc>
                  <a:txBody>
                    <a:bodyPr/>
                    <a:lstStyle/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不良照片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8860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未加工螺纹</a:t>
                      </a:r>
                      <a:endParaRPr lang="en-US" altLang="zh-CN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或加工螺纹两个</a:t>
                      </a:r>
                      <a:endParaRPr lang="en-US" altLang="zh-CN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05190" y="8693224"/>
            <a:ext cx="10699610" cy="1060376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l" latinLnBrk="1"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产品区分开，已加工和未加工</a:t>
            </a:r>
            <a:endParaRPr lang="zh-CN" altLang="en-US" sz="28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11" name="Group 42"/>
          <p:cNvGraphicFramePr>
            <a:graphicFrameLocks noGrp="1"/>
          </p:cNvGraphicFramePr>
          <p:nvPr/>
        </p:nvGraphicFramePr>
        <p:xfrm>
          <a:off x="-34763" y="1213241"/>
          <a:ext cx="13004800" cy="1004848"/>
        </p:xfrm>
        <a:graphic>
          <a:graphicData uri="http://schemas.openxmlformats.org/drawingml/2006/table">
            <a:tbl>
              <a:tblPr/>
              <a:tblGrid>
                <a:gridCol w="138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3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9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2023.6.28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2023.7.8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件号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件名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4097429 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铝盘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顾客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SICK 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美国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693224"/>
            <a:ext cx="2302933" cy="1069224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ctr" latinLnBrk="1">
              <a:lnSpc>
                <a:spcPct val="11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One Point Lesson</a:t>
            </a:r>
          </a:p>
          <a:p>
            <a:pPr algn="ctr" latinLnBrk="1">
              <a:lnSpc>
                <a:spcPct val="11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经验总结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288" y="3250600"/>
            <a:ext cx="5793050" cy="252789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 rot="2776464">
            <a:off x="10793763" y="3471894"/>
            <a:ext cx="1016740" cy="9461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349" y="5956920"/>
            <a:ext cx="3478206" cy="2382167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 rot="2776464">
            <a:off x="10431706" y="6499539"/>
            <a:ext cx="1016740" cy="9461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2776464">
            <a:off x="7901085" y="3777877"/>
            <a:ext cx="1016740" cy="1115527"/>
          </a:xfrm>
          <a:prstGeom prst="ellipse">
            <a:avLst/>
          </a:prstGeom>
          <a:noFill/>
          <a:ln w="22225">
            <a:solidFill>
              <a:srgbClr val="1AF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263040" y="9170460"/>
            <a:ext cx="608474" cy="519289"/>
          </a:xfrm>
          <a:noFill/>
          <a:ln>
            <a:miter lim="800000"/>
          </a:ln>
        </p:spPr>
        <p:txBody>
          <a:bodyPr/>
          <a:lstStyle/>
          <a:p>
            <a:fld id="{5BF8D25C-7158-4DA4-981D-AA5157EE9729}" type="slidenum">
              <a:rPr lang="zh-CN" altLang="en-US" smtClean="0"/>
              <a:t>8</a:t>
            </a:fld>
            <a:endParaRPr lang="en-US" altLang="zh-CN"/>
          </a:p>
        </p:txBody>
      </p:sp>
      <p:sp>
        <p:nvSpPr>
          <p:cNvPr id="6" name="Rectangle 40"/>
          <p:cNvSpPr>
            <a:spLocks noChangeArrowheads="1"/>
          </p:cNvSpPr>
          <p:nvPr/>
        </p:nvSpPr>
        <p:spPr bwMode="auto">
          <a:xfrm>
            <a:off x="0" y="1"/>
            <a:ext cx="10608874" cy="113238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l" latinLnBrk="1"/>
            <a:r>
              <a:rPr lang="zh-CN" altLang="en-US" sz="42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不符合发生</a:t>
            </a:r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情况</a:t>
            </a:r>
            <a:r>
              <a:rPr lang="ko-KR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HY헤드라인M"/>
                <a:cs typeface="HY헤드라인M"/>
              </a:rPr>
              <a:t>  </a:t>
            </a:r>
            <a:r>
              <a:rPr lang="en-US" altLang="ko-KR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en-US" altLang="ko-KR" sz="2985" b="1" dirty="0">
                <a:solidFill>
                  <a:schemeClr val="bg1"/>
                </a:solidFill>
                <a:sym typeface="+mn-ea"/>
              </a:rPr>
              <a:t>■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顾客</a:t>
            </a:r>
            <a:r>
              <a:rPr lang="en-US" altLang="zh-CN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sym typeface="+mn-ea"/>
              </a:rPr>
              <a:t>□</a:t>
            </a:r>
            <a:r>
              <a:rPr lang="ko-KR" altLang="zh-CN" sz="2985" b="1" dirty="0" smtClean="0">
                <a:solidFill>
                  <a:schemeClr val="bg1"/>
                </a:solidFill>
              </a:rPr>
              <a:t> 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厂内 </a:t>
            </a:r>
            <a:r>
              <a:rPr lang="ko-KR" altLang="en-US" sz="3200" b="1" dirty="0">
                <a:solidFill>
                  <a:schemeClr val="bg1"/>
                </a:solidFill>
              </a:rPr>
              <a:t>□</a:t>
            </a:r>
            <a:r>
              <a:rPr lang="zh-CN" altLang="en-US" sz="2845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供应商 </a:t>
            </a:r>
            <a:r>
              <a:rPr lang="en-US" altLang="ko-KR" sz="2845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</a:t>
            </a:r>
            <a:endParaRPr lang="en-US" altLang="zh-CN" sz="2845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2284514"/>
          <a:ext cx="6862440" cy="640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427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出现地点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包装</a:t>
                      </a:r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不良数量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240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个抽检有</a:t>
                      </a:r>
                      <a:r>
                        <a:rPr lang="en-US" altLang="zh-CN" dirty="0" smtClean="0">
                          <a:latin typeface="+mj-ea"/>
                          <a:ea typeface="+mj-ea"/>
                        </a:rPr>
                        <a:t>1</a:t>
                      </a:r>
                      <a:r>
                        <a:rPr lang="zh-CN" altLang="en-US" dirty="0" smtClean="0">
                          <a:latin typeface="+mj-ea"/>
                          <a:ea typeface="+mj-ea"/>
                        </a:rPr>
                        <a:t>个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pPr marL="0" marR="0" indent="0" algn="l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不良类型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尺寸不良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2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工序名称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数控加工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57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不符合详细说明</a:t>
                      </a:r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745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要求</a:t>
                      </a:r>
                      <a:r>
                        <a:rPr lang="en-US" altLang="zh-CN" dirty="0" smtClean="0"/>
                        <a:t>29.92-30</a:t>
                      </a:r>
                      <a:r>
                        <a:rPr lang="zh-CN" altLang="en-US" dirty="0" smtClean="0"/>
                        <a:t>实测有</a:t>
                      </a:r>
                      <a:r>
                        <a:rPr lang="en-US" altLang="zh-CN" dirty="0" smtClean="0"/>
                        <a:t>29.732</a:t>
                      </a:r>
                      <a:endParaRPr lang="zh-CN" altLang="en-US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862440" y="2284513"/>
          <a:ext cx="6142360" cy="640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851">
                <a:tc>
                  <a:txBody>
                    <a:bodyPr/>
                    <a:lstStyle/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不良照片</a:t>
                      </a:r>
                      <a:endParaRPr lang="en-US" altLang="zh-CN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650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8860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05190" y="8693224"/>
            <a:ext cx="10699610" cy="1060376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l" latinLnBrk="1"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产品区分开，调机品放置在不良品箱里</a:t>
            </a:r>
            <a:endParaRPr lang="zh-CN" altLang="en-US" sz="28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11" name="Group 42"/>
          <p:cNvGraphicFramePr>
            <a:graphicFrameLocks noGrp="1"/>
          </p:cNvGraphicFramePr>
          <p:nvPr/>
        </p:nvGraphicFramePr>
        <p:xfrm>
          <a:off x="-34763" y="1213241"/>
          <a:ext cx="13004800" cy="1004848"/>
        </p:xfrm>
        <a:graphic>
          <a:graphicData uri="http://schemas.openxmlformats.org/drawingml/2006/table">
            <a:tbl>
              <a:tblPr/>
              <a:tblGrid>
                <a:gridCol w="138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3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9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</a:t>
                      </a:r>
                      <a:endParaRPr kumimoji="1" lang="en-US" altLang="zh-CN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2023.7.13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件号</a:t>
                      </a: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件名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SIA33850002</a:t>
                      </a:r>
                      <a:endParaRPr kumimoji="1" lang="zh-CN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顾客</a:t>
                      </a:r>
                      <a:endParaRPr kumimoji="1" lang="ko-KR" alt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HY헤드라인M"/>
                        <a:cs typeface="HY헤드라인M"/>
                      </a:endParaRP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施耐德</a:t>
                      </a:r>
                    </a:p>
                  </a:txBody>
                  <a:tcPr marL="128000" marR="128000" marT="66560" marB="6656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693224"/>
            <a:ext cx="2302933" cy="1069224"/>
          </a:xfrm>
          <a:prstGeom prst="rect">
            <a:avLst/>
          </a:prstGeom>
          <a:solidFill>
            <a:schemeClr val="bg1"/>
          </a:solidFill>
          <a:ln w="12700">
            <a:solidFill>
              <a:srgbClr val="C0C0C0"/>
            </a:solidFill>
            <a:miter lim="800000"/>
          </a:ln>
        </p:spPr>
        <p:txBody>
          <a:bodyPr wrap="none" anchor="ctr"/>
          <a:lstStyle/>
          <a:p>
            <a:pPr algn="ctr" latinLnBrk="1">
              <a:lnSpc>
                <a:spcPct val="11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One Point Lesson</a:t>
            </a:r>
          </a:p>
          <a:p>
            <a:pPr algn="ctr" latinLnBrk="1">
              <a:lnSpc>
                <a:spcPct val="11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经验总结</a:t>
            </a:r>
          </a:p>
        </p:txBody>
      </p:sp>
      <p:sp>
        <p:nvSpPr>
          <p:cNvPr id="16" name="椭圆 15"/>
          <p:cNvSpPr/>
          <p:nvPr/>
        </p:nvSpPr>
        <p:spPr>
          <a:xfrm rot="2776464">
            <a:off x="7901085" y="3777877"/>
            <a:ext cx="1016740" cy="1115527"/>
          </a:xfrm>
          <a:prstGeom prst="ellipse">
            <a:avLst/>
          </a:prstGeom>
          <a:noFill/>
          <a:ln w="22225">
            <a:solidFill>
              <a:srgbClr val="1AF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461" y="3582732"/>
            <a:ext cx="5536627" cy="4678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sz="150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1924472"/>
            <a:ext cx="12327822" cy="62646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76044" y="4228728"/>
            <a:ext cx="800388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effectLst>
                  <a:outerShdw blurRad="177800" dist="50800" dir="5400000" algn="ctr" rotWithShape="0">
                    <a:srgbClr val="000000">
                      <a:alpha val="36000"/>
                    </a:srgbClr>
                  </a:outerShdw>
                </a:effectLst>
                <a:latin typeface="Bodoni MT Black" panose="02070A03080606020203" pitchFamily="18" charset="0"/>
              </a:rPr>
              <a:t>Thank You</a:t>
            </a:r>
            <a:r>
              <a:rPr lang="zh-CN" altLang="en-US" sz="8800" dirty="0">
                <a:solidFill>
                  <a:schemeClr val="bg1"/>
                </a:solidFill>
                <a:effectLst>
                  <a:outerShdw blurRad="177800" dist="50800" dir="5400000" algn="ctr" rotWithShape="0">
                    <a:srgbClr val="000000">
                      <a:alpha val="36000"/>
                    </a:srgbClr>
                  </a:outerShdw>
                </a:effectLst>
                <a:latin typeface="Bodoni MT Black" panose="02070A03080606020203" pitchFamily="18" charset="0"/>
              </a:rPr>
              <a:t>！</a:t>
            </a:r>
            <a:endParaRPr lang="en-US" altLang="zh-CN" sz="8800" dirty="0">
              <a:solidFill>
                <a:schemeClr val="bg1"/>
              </a:solidFill>
              <a:effectLst>
                <a:outerShdw blurRad="177800" dist="50800" dir="5400000" algn="ctr" rotWithShape="0">
                  <a:srgbClr val="000000">
                    <a:alpha val="36000"/>
                  </a:srgb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37c7f92-e4ce-473f-b412-8fa1d693f45b"/>
  <p:tag name="COMMONDATA" val="eyJoZGlkIjoiNTBjNmZkYzVmNTU0NDNhODFhYjIwNGFjMjIwOGIxOD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dbaac0d-504f-4a30-ac91-c41239174c1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dbaac0d-504f-4a30-ac91-c41239174c1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7a9f944-7744-47be-8cf4-3b6227ecdb2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cd9d703-0243-4f90-85ee-b9cb0a8ead5c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dbaac0d-504f-4a30-ac91-c41239174c1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030,&quot;width&quot;:3105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621</Words>
  <Application>Microsoft Office PowerPoint</Application>
  <PresentationFormat>自定义</PresentationFormat>
  <Paragraphs>205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Helvetica Neue</vt:lpstr>
      <vt:lpstr>Helvetica Neue Light</vt:lpstr>
      <vt:lpstr>HY헤드라인M</vt:lpstr>
      <vt:lpstr>MS PGothic</vt:lpstr>
      <vt:lpstr>ヒラギノ角ゴ ProN W3</vt:lpstr>
      <vt:lpstr>华文楷体</vt:lpstr>
      <vt:lpstr>楷体</vt:lpstr>
      <vt:lpstr>微软雅黑</vt:lpstr>
      <vt:lpstr>Arial</vt:lpstr>
      <vt:lpstr>Bodoni MT Black</vt:lpstr>
      <vt:lpstr>Calibri</vt:lpstr>
      <vt:lpstr>Corbel</vt:lpstr>
      <vt:lpstr>视差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 and Number（機種名稱和料號） - DFM</dc:title>
  <dc:creator>Novia and Tim</dc:creator>
  <cp:lastModifiedBy>Windows 用户</cp:lastModifiedBy>
  <cp:revision>2056</cp:revision>
  <cp:lastPrinted>2023-07-21T01:14:43Z</cp:lastPrinted>
  <dcterms:created xsi:type="dcterms:W3CDTF">2023-06-14T23:13:00Z</dcterms:created>
  <dcterms:modified xsi:type="dcterms:W3CDTF">2023-07-21T02:21:17Z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699C4AE519E34D9398065322FC97A4B2_12</vt:lpwstr>
  </property>
  <property fmtid="{D5CDD505-2E9C-101B-9397-08002B2CF9AE}" pid="3" name="KSOProductBuildVer">
    <vt:lpwstr>2052-11.1.0.14309</vt:lpwstr>
  </property>
</Properties>
</file>